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5" r:id="rId1"/>
  </p:sldMasterIdLst>
  <p:notesMasterIdLst>
    <p:notesMasterId r:id="rId9"/>
  </p:notesMasterIdLst>
  <p:sldIdLst>
    <p:sldId id="332" r:id="rId2"/>
    <p:sldId id="320" r:id="rId3"/>
    <p:sldId id="305" r:id="rId4"/>
    <p:sldId id="331" r:id="rId5"/>
    <p:sldId id="327" r:id="rId6"/>
    <p:sldId id="334" r:id="rId7"/>
    <p:sldId id="329" r:id="rId8"/>
  </p:sldIdLst>
  <p:sldSz cx="9144000" cy="5143500" type="screen16x9"/>
  <p:notesSz cx="6858000" cy="9144000"/>
  <p:embeddedFontLst>
    <p:embeddedFont>
      <p:font typeface="Cabin" panose="020B0604020202020204" charset="0"/>
      <p:regular r:id="rId10"/>
      <p:bold r:id="rId11"/>
      <p:italic r:id="rId12"/>
      <p:boldItalic r:id="rId13"/>
    </p:embeddedFont>
    <p:embeddedFont>
      <p:font typeface="Poppins" panose="00000500000000000000" pitchFamily="2" charset="0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2D6"/>
    <a:srgbClr val="FF5B5B"/>
    <a:srgbClr val="4343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35A0DA4-013D-41A7-9210-6B0052F0DA22}">
  <a:tblStyle styleId="{D35A0DA4-013D-41A7-9210-6B0052F0DA2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940675A-B579-460E-94D1-54222C63F5DA}" styleName="بلا نمط، شبكة جدول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A488322-F2BA-4B5B-9748-0D474271808F}" styleName="نمط متوسط 3 - تميي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نمط متوسط 2 - تميي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النمط المتوسط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4769" autoAdjust="0"/>
  </p:normalViewPr>
  <p:slideViewPr>
    <p:cSldViewPr snapToGrid="0">
      <p:cViewPr varScale="1">
        <p:scale>
          <a:sx n="71" d="100"/>
          <a:sy n="71" d="100"/>
        </p:scale>
        <p:origin x="116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-167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b83319b7f9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b83319b7f9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65728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e620c9c670_0_10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e620c9c670_0_10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139999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e620c9c670_0_10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e620c9c670_0_10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37682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e620c9c670_0_10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e620c9c670_0_10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236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e620c9c670_0_10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e620c9c670_0_10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64060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e620c9c670_0_10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e620c9c670_0_10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739519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e620c9c670_0_10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e620c9c670_0_10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953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4300" y="1156688"/>
            <a:ext cx="3573900" cy="172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-95250" y="3243525"/>
            <a:ext cx="5390100" cy="6171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238050" y="4914900"/>
            <a:ext cx="3019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>
            <a:off x="238050" y="245000"/>
            <a:ext cx="3019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33" name="Google Shape;33;p6"/>
          <p:cNvCxnSpPr/>
          <p:nvPr/>
        </p:nvCxnSpPr>
        <p:spPr>
          <a:xfrm>
            <a:off x="245100" y="245100"/>
            <a:ext cx="3019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Google Shape;34;p6"/>
          <p:cNvCxnSpPr/>
          <p:nvPr/>
        </p:nvCxnSpPr>
        <p:spPr>
          <a:xfrm>
            <a:off x="8108450" y="4117350"/>
            <a:ext cx="0" cy="15621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_1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oogle Shape;203;p26"/>
          <p:cNvGrpSpPr/>
          <p:nvPr/>
        </p:nvGrpSpPr>
        <p:grpSpPr>
          <a:xfrm rot="10800000" flipH="1">
            <a:off x="-1292178" y="298575"/>
            <a:ext cx="3852019" cy="4546340"/>
            <a:chOff x="6338372" y="352067"/>
            <a:chExt cx="3852019" cy="4546340"/>
          </a:xfrm>
        </p:grpSpPr>
        <p:sp>
          <p:nvSpPr>
            <p:cNvPr id="204" name="Google Shape;204;p26"/>
            <p:cNvSpPr/>
            <p:nvPr/>
          </p:nvSpPr>
          <p:spPr>
            <a:xfrm rot="10800000" flipH="1">
              <a:off x="6677300" y="3651554"/>
              <a:ext cx="2920739" cy="1246853"/>
            </a:xfrm>
            <a:custGeom>
              <a:avLst/>
              <a:gdLst/>
              <a:ahLst/>
              <a:cxnLst/>
              <a:rect l="l" t="t" r="r" b="b"/>
              <a:pathLst>
                <a:path w="68150" h="29093" fill="none" extrusionOk="0">
                  <a:moveTo>
                    <a:pt x="68149" y="29092"/>
                  </a:moveTo>
                  <a:lnTo>
                    <a:pt x="0" y="29092"/>
                  </a:lnTo>
                  <a:cubicBezTo>
                    <a:pt x="0" y="13020"/>
                    <a:pt x="15266" y="1"/>
                    <a:pt x="34084" y="1"/>
                  </a:cubicBezTo>
                  <a:cubicBezTo>
                    <a:pt x="52883" y="1"/>
                    <a:pt x="68149" y="13020"/>
                    <a:pt x="68149" y="290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192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6"/>
            <p:cNvSpPr/>
            <p:nvPr/>
          </p:nvSpPr>
          <p:spPr>
            <a:xfrm rot="10800000" flipH="1">
              <a:off x="6338372" y="352067"/>
              <a:ext cx="2413777" cy="1344783"/>
            </a:xfrm>
            <a:custGeom>
              <a:avLst/>
              <a:gdLst/>
              <a:ahLst/>
              <a:cxnLst/>
              <a:rect l="l" t="t" r="r" b="b"/>
              <a:pathLst>
                <a:path w="56321" h="31378" fill="none" extrusionOk="0">
                  <a:moveTo>
                    <a:pt x="0" y="1"/>
                  </a:moveTo>
                  <a:lnTo>
                    <a:pt x="56321" y="1"/>
                  </a:lnTo>
                  <a:cubicBezTo>
                    <a:pt x="56321" y="17341"/>
                    <a:pt x="43705" y="31377"/>
                    <a:pt x="28170" y="31377"/>
                  </a:cubicBezTo>
                  <a:cubicBezTo>
                    <a:pt x="12616" y="31377"/>
                    <a:pt x="0" y="17341"/>
                    <a:pt x="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192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6"/>
            <p:cNvSpPr/>
            <p:nvPr/>
          </p:nvSpPr>
          <p:spPr>
            <a:xfrm rot="10800000" flipH="1">
              <a:off x="6912478" y="1880849"/>
              <a:ext cx="3277913" cy="1586713"/>
            </a:xfrm>
            <a:custGeom>
              <a:avLst/>
              <a:gdLst/>
              <a:ahLst/>
              <a:cxnLst/>
              <a:rect l="l" t="t" r="r" b="b"/>
              <a:pathLst>
                <a:path w="76484" h="37023" fill="none" extrusionOk="0">
                  <a:moveTo>
                    <a:pt x="72489" y="1"/>
                  </a:moveTo>
                  <a:cubicBezTo>
                    <a:pt x="75389" y="5972"/>
                    <a:pt x="76483" y="26922"/>
                    <a:pt x="63771" y="37023"/>
                  </a:cubicBezTo>
                  <a:lnTo>
                    <a:pt x="13673" y="37023"/>
                  </a:lnTo>
                  <a:cubicBezTo>
                    <a:pt x="4532" y="32875"/>
                    <a:pt x="0" y="13173"/>
                    <a:pt x="434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192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07" name="Google Shape;207;p26"/>
          <p:cNvCxnSpPr/>
          <p:nvPr/>
        </p:nvCxnSpPr>
        <p:spPr>
          <a:xfrm rot="-5400000">
            <a:off x="7389150" y="1754850"/>
            <a:ext cx="3019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7_1_1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" name="Google Shape;209;p27"/>
          <p:cNvGrpSpPr/>
          <p:nvPr/>
        </p:nvGrpSpPr>
        <p:grpSpPr>
          <a:xfrm rot="5400000">
            <a:off x="-42748" y="-1714997"/>
            <a:ext cx="3138193" cy="3999782"/>
            <a:chOff x="658327" y="477161"/>
            <a:chExt cx="3567344" cy="4546757"/>
          </a:xfrm>
        </p:grpSpPr>
        <p:sp>
          <p:nvSpPr>
            <p:cNvPr id="210" name="Google Shape;210;p27"/>
            <p:cNvSpPr/>
            <p:nvPr/>
          </p:nvSpPr>
          <p:spPr>
            <a:xfrm>
              <a:off x="831982" y="477161"/>
              <a:ext cx="2919841" cy="1246801"/>
            </a:xfrm>
            <a:custGeom>
              <a:avLst/>
              <a:gdLst/>
              <a:ahLst/>
              <a:cxnLst/>
              <a:rect l="l" t="t" r="r" b="b"/>
              <a:pathLst>
                <a:path w="62207" h="26563" fill="none" extrusionOk="0">
                  <a:moveTo>
                    <a:pt x="62206" y="26562"/>
                  </a:moveTo>
                  <a:lnTo>
                    <a:pt x="1" y="26562"/>
                  </a:lnTo>
                  <a:cubicBezTo>
                    <a:pt x="1" y="11888"/>
                    <a:pt x="13922" y="0"/>
                    <a:pt x="31104" y="0"/>
                  </a:cubicBezTo>
                  <a:cubicBezTo>
                    <a:pt x="48286" y="0"/>
                    <a:pt x="62206" y="11888"/>
                    <a:pt x="62206" y="2656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1753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7"/>
            <p:cNvSpPr/>
            <p:nvPr/>
          </p:nvSpPr>
          <p:spPr>
            <a:xfrm>
              <a:off x="658327" y="3679159"/>
              <a:ext cx="2413714" cy="1344759"/>
            </a:xfrm>
            <a:custGeom>
              <a:avLst/>
              <a:gdLst/>
              <a:ahLst/>
              <a:cxnLst/>
              <a:rect l="l" t="t" r="r" b="b"/>
              <a:pathLst>
                <a:path w="51424" h="28650" fill="none" extrusionOk="0">
                  <a:moveTo>
                    <a:pt x="0" y="1"/>
                  </a:moveTo>
                  <a:lnTo>
                    <a:pt x="51424" y="1"/>
                  </a:lnTo>
                  <a:cubicBezTo>
                    <a:pt x="51424" y="15815"/>
                    <a:pt x="39922" y="28649"/>
                    <a:pt x="25721" y="28649"/>
                  </a:cubicBezTo>
                  <a:cubicBezTo>
                    <a:pt x="11519" y="28649"/>
                    <a:pt x="0" y="15815"/>
                    <a:pt x="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1753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947884" y="1908224"/>
              <a:ext cx="3277786" cy="1586675"/>
            </a:xfrm>
            <a:custGeom>
              <a:avLst/>
              <a:gdLst/>
              <a:ahLst/>
              <a:cxnLst/>
              <a:rect l="l" t="t" r="r" b="b"/>
              <a:pathLst>
                <a:path w="69833" h="33804" fill="none" extrusionOk="0">
                  <a:moveTo>
                    <a:pt x="66186" y="1"/>
                  </a:moveTo>
                  <a:cubicBezTo>
                    <a:pt x="68833" y="5453"/>
                    <a:pt x="69833" y="24599"/>
                    <a:pt x="58226" y="33804"/>
                  </a:cubicBezTo>
                  <a:lnTo>
                    <a:pt x="12483" y="33804"/>
                  </a:lnTo>
                  <a:cubicBezTo>
                    <a:pt x="4138" y="30017"/>
                    <a:pt x="0" y="12028"/>
                    <a:pt x="396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1753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13" name="Google Shape;213;p27"/>
          <p:cNvCxnSpPr/>
          <p:nvPr/>
        </p:nvCxnSpPr>
        <p:spPr>
          <a:xfrm>
            <a:off x="5879400" y="4914900"/>
            <a:ext cx="3019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4" name="Google Shape;214;p27"/>
          <p:cNvCxnSpPr/>
          <p:nvPr/>
        </p:nvCxnSpPr>
        <p:spPr>
          <a:xfrm>
            <a:off x="8108450" y="-535950"/>
            <a:ext cx="0" cy="15621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partan"/>
              <a:buNone/>
              <a:defRPr sz="28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partan"/>
              <a:buNone/>
              <a:defRPr sz="28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partan"/>
              <a:buNone/>
              <a:defRPr sz="28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partan"/>
              <a:buNone/>
              <a:defRPr sz="28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partan"/>
              <a:buNone/>
              <a:defRPr sz="28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partan"/>
              <a:buNone/>
              <a:defRPr sz="28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partan"/>
              <a:buNone/>
              <a:defRPr sz="28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partan"/>
              <a:buNone/>
              <a:defRPr sz="28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partan"/>
              <a:buNone/>
              <a:defRPr sz="28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4300" y="1152475"/>
            <a:ext cx="7715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bin"/>
              <a:buChar char="●"/>
              <a:defRPr sz="18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■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●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■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●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■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8" r:id="rId3"/>
    <p:sldLayoutId id="2147483671" r:id="rId4"/>
    <p:sldLayoutId id="2147483672" r:id="rId5"/>
    <p:sldLayoutId id="2147483673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0"/>
          <p:cNvSpPr txBox="1">
            <a:spLocks noGrp="1"/>
          </p:cNvSpPr>
          <p:nvPr>
            <p:ph type="ctrTitle"/>
          </p:nvPr>
        </p:nvSpPr>
        <p:spPr>
          <a:xfrm>
            <a:off x="542192" y="1254631"/>
            <a:ext cx="8059615" cy="231167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000" dirty="0">
                <a:solidFill>
                  <a:srgbClr val="00B0F0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br>
              <a:rPr lang="en-US" sz="2000" dirty="0">
                <a:solidFill>
                  <a:srgbClr val="00B0F0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Two-Step Hierarchical Binary Classification of Skin Lesion: A Comparison among Machine and Deep-Transfer Learning Techniques</a:t>
            </a:r>
            <a:endParaRPr lang="en-US" sz="1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29" name="Google Shape;229;p30"/>
          <p:cNvSpPr txBox="1">
            <a:spLocks noGrp="1"/>
          </p:cNvSpPr>
          <p:nvPr>
            <p:ph type="subTitle" idx="1"/>
          </p:nvPr>
        </p:nvSpPr>
        <p:spPr>
          <a:xfrm>
            <a:off x="182412" y="4288529"/>
            <a:ext cx="3093733" cy="624931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spcBef>
                <a:spcPts val="450"/>
              </a:spcBef>
            </a:pPr>
            <a:r>
              <a:rPr lang="en-GB" sz="1400" b="1" dirty="0">
                <a:solidFill>
                  <a:srgbClr val="002060"/>
                </a:solidFill>
                <a:latin typeface="Poppins"/>
                <a:ea typeface="Poppins"/>
                <a:cs typeface="Poppins"/>
                <a:sym typeface="Poppins"/>
              </a:rPr>
              <a:t>Presentation by: </a:t>
            </a:r>
          </a:p>
          <a:p>
            <a:pPr algn="l">
              <a:spcBef>
                <a:spcPts val="450"/>
              </a:spcBef>
            </a:pPr>
            <a:r>
              <a:rPr lang="en-GB" sz="1400" b="1" dirty="0">
                <a:solidFill>
                  <a:srgbClr val="002060"/>
                </a:solidFill>
                <a:latin typeface="Poppins"/>
                <a:ea typeface="Poppins"/>
                <a:cs typeface="Poppins"/>
                <a:sym typeface="Poppins"/>
              </a:rPr>
              <a:t>Daniel Tweneboah Anyimadu</a:t>
            </a:r>
          </a:p>
        </p:txBody>
      </p:sp>
      <p:sp>
        <p:nvSpPr>
          <p:cNvPr id="230" name="Google Shape;230;p30"/>
          <p:cNvSpPr/>
          <p:nvPr/>
        </p:nvSpPr>
        <p:spPr>
          <a:xfrm>
            <a:off x="-1082176" y="219862"/>
            <a:ext cx="783000" cy="783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30" name="Picture 6" descr="MAIA | Erasmus Mundus Joint Master Degree in MedicAl Imaging and  Applications">
            <a:extLst>
              <a:ext uri="{FF2B5EF4-FFF2-40B4-BE49-F238E27FC236}">
                <a16:creationId xmlns:a16="http://schemas.microsoft.com/office/drawing/2014/main" id="{9EF8A3B4-2B81-6BAE-674B-15CFB55ADF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420" y="230040"/>
            <a:ext cx="2003439" cy="721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46BA0AF-D90E-8B88-D5D9-BA0C6FBA4136}"/>
              </a:ext>
            </a:extLst>
          </p:cNvPr>
          <p:cNvSpPr txBox="1"/>
          <p:nvPr/>
        </p:nvSpPr>
        <p:spPr>
          <a:xfrm>
            <a:off x="169420" y="1029707"/>
            <a:ext cx="309373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rgbClr val="00B0F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ISIC 2017 CLASSIFICATION CHALLENGE:</a:t>
            </a:r>
            <a:endParaRPr lang="en-GB" sz="1200" b="1" dirty="0"/>
          </a:p>
        </p:txBody>
      </p:sp>
      <p:pic>
        <p:nvPicPr>
          <p:cNvPr id="17" name="Picture 16" descr="A logo with orange letters&#10;&#10;Description automatically generated">
            <a:extLst>
              <a:ext uri="{FF2B5EF4-FFF2-40B4-BE49-F238E27FC236}">
                <a16:creationId xmlns:a16="http://schemas.microsoft.com/office/drawing/2014/main" id="{09648FD2-9BDA-EABB-525B-48D7494A14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1020" y="4249900"/>
            <a:ext cx="663560" cy="66356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8" name="Picture 17" descr="A picture containing emblem, symbol, logo, text&#10;&#10;Description automatically generated">
            <a:extLst>
              <a:ext uri="{FF2B5EF4-FFF2-40B4-BE49-F238E27FC236}">
                <a16:creationId xmlns:a16="http://schemas.microsoft.com/office/drawing/2014/main" id="{8D45EA5C-339D-89BC-F1CD-ACC8EAA593F4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7647460" y="4249900"/>
            <a:ext cx="663560" cy="66356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0E2B00B-811A-2E0D-255F-2E804279A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6323" y="4612741"/>
            <a:ext cx="1111137" cy="30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EA9DC46-E49F-CEB9-7683-A3BF108ADF8E}"/>
              </a:ext>
            </a:extLst>
          </p:cNvPr>
          <p:cNvSpPr txBox="1"/>
          <p:nvPr/>
        </p:nvSpPr>
        <p:spPr>
          <a:xfrm>
            <a:off x="627529" y="3646491"/>
            <a:ext cx="78889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Including CNN, VGG16, ResNet, DenseNet, Random Forest, SVM, K-NN, and Logistic Regression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4665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60;p50">
            <a:extLst>
              <a:ext uri="{FF2B5EF4-FFF2-40B4-BE49-F238E27FC236}">
                <a16:creationId xmlns:a16="http://schemas.microsoft.com/office/drawing/2014/main" id="{79245D93-742B-9D54-400D-1B208BE205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4180" y="390735"/>
            <a:ext cx="3311046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dirty="0">
                <a:solidFill>
                  <a:srgbClr val="0070C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ABSTRACT</a:t>
            </a:r>
            <a:endParaRPr sz="2400" dirty="0">
              <a:solidFill>
                <a:srgbClr val="0070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45BCC2-335C-80F3-B691-5ABDA3593E54}"/>
              </a:ext>
            </a:extLst>
          </p:cNvPr>
          <p:cNvSpPr txBox="1"/>
          <p:nvPr/>
        </p:nvSpPr>
        <p:spPr>
          <a:xfrm>
            <a:off x="274180" y="1279948"/>
            <a:ext cx="4172314" cy="3041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This study addresses </a:t>
            </a:r>
            <a:r>
              <a:rPr lang="en-US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skin lesion classification challenges</a:t>
            </a:r>
            <a:r>
              <a:rPr lang="en-US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 comparing various </a:t>
            </a:r>
            <a:r>
              <a:rPr lang="en-US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machine</a:t>
            </a:r>
            <a:r>
              <a:rPr lang="en-US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 and </a:t>
            </a:r>
            <a:r>
              <a:rPr lang="en-US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deep learning</a:t>
            </a:r>
            <a:r>
              <a:rPr lang="en-US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 techniques, enhancing accuracy despite </a:t>
            </a:r>
            <a:r>
              <a:rPr lang="en-US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class imbalance </a:t>
            </a:r>
            <a:r>
              <a:rPr lang="en-US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and </a:t>
            </a:r>
            <a:r>
              <a:rPr lang="en-US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lesion variability</a:t>
            </a:r>
            <a:r>
              <a:rPr lang="en-US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.</a:t>
            </a: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en-US" sz="1200" dirty="0">
              <a:effectLst/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  <a:p>
            <a:pPr marL="171450" indent="-17145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A </a:t>
            </a:r>
            <a:r>
              <a:rPr lang="en-US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two-step hierarchical binary classification framework</a:t>
            </a:r>
            <a:r>
              <a:rPr lang="en-US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 is proposed with the aim of distinguishing between </a:t>
            </a:r>
            <a:r>
              <a:rPr lang="en-US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benign</a:t>
            </a:r>
            <a:r>
              <a:rPr lang="en-US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 and </a:t>
            </a:r>
            <a:r>
              <a:rPr lang="en-US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malignant </a:t>
            </a:r>
            <a:r>
              <a:rPr lang="en-US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lesions, and further identifying malignant lesions as </a:t>
            </a:r>
            <a:r>
              <a:rPr lang="en-US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seborrheic keratosis </a:t>
            </a:r>
            <a:r>
              <a:rPr lang="en-US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or </a:t>
            </a:r>
            <a:r>
              <a:rPr lang="en-US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melanoma</a:t>
            </a:r>
            <a:r>
              <a:rPr lang="en-US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.</a:t>
            </a:r>
            <a:endParaRPr lang="en-GB" sz="1200" dirty="0">
              <a:effectLst/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4440AC-7F5B-534B-7D34-4501E9184646}"/>
              </a:ext>
            </a:extLst>
          </p:cNvPr>
          <p:cNvSpPr txBox="1"/>
          <p:nvPr/>
        </p:nvSpPr>
        <p:spPr>
          <a:xfrm>
            <a:off x="8279922" y="4670304"/>
            <a:ext cx="7147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NimbusRomNo9L-Regu"/>
              </a:rPr>
              <a:t>2</a:t>
            </a:r>
            <a:endParaRPr lang="en-US" sz="1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DAD734-A699-3E07-FB09-2B9546E415BD}"/>
              </a:ext>
            </a:extLst>
          </p:cNvPr>
          <p:cNvSpPr txBox="1"/>
          <p:nvPr/>
        </p:nvSpPr>
        <p:spPr>
          <a:xfrm>
            <a:off x="4530246" y="346358"/>
            <a:ext cx="4464424" cy="49085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GB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The experiment is conducted on the </a:t>
            </a:r>
            <a:r>
              <a:rPr lang="en-GB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ISIC 2017 skin lesion classification </a:t>
            </a:r>
            <a:r>
              <a:rPr lang="en-GB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dataset. The project involves </a:t>
            </a:r>
            <a:r>
              <a:rPr lang="en-GB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exploratory data analysis</a:t>
            </a:r>
            <a:r>
              <a:rPr lang="en-GB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, </a:t>
            </a:r>
            <a:r>
              <a:rPr lang="en-GB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data preprocessing</a:t>
            </a:r>
            <a:r>
              <a:rPr lang="en-GB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, </a:t>
            </a:r>
            <a:r>
              <a:rPr lang="en-GB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model training</a:t>
            </a:r>
            <a:r>
              <a:rPr lang="en-GB" sz="12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, </a:t>
            </a:r>
            <a:r>
              <a:rPr lang="en-GB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feature extraction </a:t>
            </a:r>
            <a:r>
              <a:rPr lang="en-GB" sz="12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/ </a:t>
            </a:r>
            <a:r>
              <a:rPr lang="en-GB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classification</a:t>
            </a:r>
            <a:r>
              <a:rPr lang="en-GB" sz="12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, </a:t>
            </a:r>
            <a:r>
              <a:rPr lang="en-GB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 </a:t>
            </a:r>
            <a:r>
              <a:rPr lang="en-GB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and </a:t>
            </a:r>
            <a:r>
              <a:rPr lang="en-GB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performance evaluation</a:t>
            </a:r>
            <a:r>
              <a:rPr lang="en-GB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. </a:t>
            </a: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en-GB" sz="1200" dirty="0">
              <a:effectLst/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  <a:p>
            <a:pPr marL="171450" indent="-17145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GB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The models are evaluated based on their </a:t>
            </a:r>
            <a:r>
              <a:rPr lang="en-GB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overall accuracy </a:t>
            </a:r>
            <a:r>
              <a:rPr lang="en-GB" sz="12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and</a:t>
            </a:r>
            <a:r>
              <a:rPr lang="en-GB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 balanced multiclass accuracy (BMA) </a:t>
            </a:r>
            <a:r>
              <a:rPr lang="en-GB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values on a test dataset. </a:t>
            </a: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en-GB" sz="1200" dirty="0">
              <a:effectLst/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  <a:p>
            <a:pPr marL="171450" indent="-17145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GB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The </a:t>
            </a:r>
            <a:r>
              <a:rPr lang="en-GB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DenseNet</a:t>
            </a:r>
            <a:r>
              <a:rPr lang="en-GB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 and </a:t>
            </a:r>
            <a:r>
              <a:rPr lang="en-GB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DenseNet</a:t>
            </a:r>
            <a:r>
              <a:rPr lang="en-GB" sz="1200" dirty="0">
                <a:solidFill>
                  <a:srgbClr val="0070C0"/>
                </a:solidFill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 + Random Forest</a:t>
            </a:r>
            <a:r>
              <a:rPr lang="en-GB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 </a:t>
            </a:r>
            <a:r>
              <a:rPr lang="en-GB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models achieved </a:t>
            </a:r>
            <a:r>
              <a:rPr lang="en-GB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BMA</a:t>
            </a:r>
            <a:r>
              <a:rPr lang="en-GB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 of </a:t>
            </a:r>
            <a:r>
              <a:rPr lang="en-GB" sz="1200" dirty="0">
                <a:solidFill>
                  <a:srgbClr val="0070C0"/>
                </a:solidFill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0.975</a:t>
            </a:r>
            <a:r>
              <a:rPr lang="en-GB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 and </a:t>
            </a:r>
            <a:r>
              <a:rPr lang="en-GB" sz="1200" dirty="0">
                <a:solidFill>
                  <a:srgbClr val="0070C0"/>
                </a:solidFill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0.921</a:t>
            </a:r>
            <a:r>
              <a:rPr lang="en-GB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 respectively on the test dataset. </a:t>
            </a:r>
            <a:r>
              <a:rPr lang="en-US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The findings reveal the effectiveness of the </a:t>
            </a:r>
            <a:r>
              <a:rPr lang="en-US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two-step hierarchical approach </a:t>
            </a:r>
            <a:r>
              <a:rPr lang="en-US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in improving </a:t>
            </a:r>
            <a:r>
              <a:rPr lang="en-US" sz="1200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binary classification</a:t>
            </a:r>
            <a:r>
              <a:rPr lang="en-US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 despite class imbalance and lesion variability.</a:t>
            </a:r>
            <a:endParaRPr lang="en-GB" sz="1200" dirty="0">
              <a:effectLst/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4001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50"/>
          <p:cNvSpPr txBox="1">
            <a:spLocks noGrp="1"/>
          </p:cNvSpPr>
          <p:nvPr>
            <p:ph type="title"/>
          </p:nvPr>
        </p:nvSpPr>
        <p:spPr>
          <a:xfrm>
            <a:off x="210999" y="445582"/>
            <a:ext cx="7830341" cy="5017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dirty="0">
                <a:solidFill>
                  <a:srgbClr val="0070C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Exploratory Data Analysis (EDA) &amp; Preprocessing</a:t>
            </a:r>
            <a:endParaRPr sz="2400" dirty="0">
              <a:solidFill>
                <a:srgbClr val="0070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Google Shape;280;p34">
            <a:extLst>
              <a:ext uri="{FF2B5EF4-FFF2-40B4-BE49-F238E27FC236}">
                <a16:creationId xmlns:a16="http://schemas.microsoft.com/office/drawing/2014/main" id="{0BE19ADF-4ABB-E7B6-000D-2DE81A66A693}"/>
              </a:ext>
            </a:extLst>
          </p:cNvPr>
          <p:cNvSpPr txBox="1">
            <a:spLocks/>
          </p:cNvSpPr>
          <p:nvPr/>
        </p:nvSpPr>
        <p:spPr>
          <a:xfrm>
            <a:off x="210999" y="939809"/>
            <a:ext cx="3052154" cy="6194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Class Distribution Plot 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3463AD-3094-3685-CABE-05C4DC6E4747}"/>
              </a:ext>
            </a:extLst>
          </p:cNvPr>
          <p:cNvSpPr txBox="1"/>
          <p:nvPr/>
        </p:nvSpPr>
        <p:spPr>
          <a:xfrm>
            <a:off x="8307710" y="4670304"/>
            <a:ext cx="7147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NimbusRomNo9L-Regu"/>
              </a:rPr>
              <a:t>3</a:t>
            </a:r>
            <a:endParaRPr lang="en-US" sz="1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1" name="Google Shape;280;p34">
            <a:extLst>
              <a:ext uri="{FF2B5EF4-FFF2-40B4-BE49-F238E27FC236}">
                <a16:creationId xmlns:a16="http://schemas.microsoft.com/office/drawing/2014/main" id="{0DFEC6AB-10A2-66F0-BA9C-DAFBADD8D273}"/>
              </a:ext>
            </a:extLst>
          </p:cNvPr>
          <p:cNvSpPr txBox="1">
            <a:spLocks/>
          </p:cNvSpPr>
          <p:nvPr/>
        </p:nvSpPr>
        <p:spPr>
          <a:xfrm>
            <a:off x="4572000" y="947288"/>
            <a:ext cx="2939760" cy="6045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Resampling Plot :</a:t>
            </a:r>
          </a:p>
        </p:txBody>
      </p:sp>
      <p:sp>
        <p:nvSpPr>
          <p:cNvPr id="12" name="Google Shape;280;p34">
            <a:extLst>
              <a:ext uri="{FF2B5EF4-FFF2-40B4-BE49-F238E27FC236}">
                <a16:creationId xmlns:a16="http://schemas.microsoft.com/office/drawing/2014/main" id="{0D8A5626-6FDF-9CFA-51E1-C42764BC775C}"/>
              </a:ext>
            </a:extLst>
          </p:cNvPr>
          <p:cNvSpPr txBox="1">
            <a:spLocks/>
          </p:cNvSpPr>
          <p:nvPr/>
        </p:nvSpPr>
        <p:spPr>
          <a:xfrm>
            <a:off x="210998" y="3998259"/>
            <a:ext cx="7830341" cy="11452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 visualization of </a:t>
            </a: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class imbalance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shown in the </a:t>
            </a: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class distribution plot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Cases of  </a:t>
            </a:r>
            <a:r>
              <a:rPr lang="en-US" sz="1200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Melanoma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and </a:t>
            </a:r>
            <a:r>
              <a:rPr lang="en-US" sz="1200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Seborrheic keratosis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were combined to create a </a:t>
            </a:r>
            <a:r>
              <a:rPr lang="en-US" sz="1200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malignant group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  <a:r>
              <a:rPr lang="en-US" sz="1200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Resampling techniques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including </a:t>
            </a:r>
            <a:r>
              <a:rPr lang="en-US" sz="1200" dirty="0" err="1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upsampling</a:t>
            </a:r>
            <a:r>
              <a:rPr lang="en-US" sz="1200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and </a:t>
            </a:r>
            <a:r>
              <a:rPr lang="en-US" sz="1200" dirty="0" err="1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downsampling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were employed to address </a:t>
            </a:r>
            <a:r>
              <a:rPr lang="en-US" sz="1200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class imbalance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as depicted in the </a:t>
            </a:r>
            <a:r>
              <a:rPr lang="en-US" sz="1200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resampling plot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5BE51A2-B03B-1D8E-788F-64008D81D9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00" y="1546216"/>
            <a:ext cx="3762375" cy="265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69113FA-18C8-A902-1880-D0B3AE816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546216"/>
            <a:ext cx="3724275" cy="260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8472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50"/>
          <p:cNvSpPr txBox="1">
            <a:spLocks noGrp="1"/>
          </p:cNvSpPr>
          <p:nvPr>
            <p:ph type="title"/>
          </p:nvPr>
        </p:nvSpPr>
        <p:spPr>
          <a:xfrm>
            <a:off x="129190" y="167677"/>
            <a:ext cx="8885620" cy="5097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Train-Test Split, </a:t>
            </a:r>
            <a:r>
              <a:rPr lang="en-US" sz="2200" b="1" i="0" dirty="0">
                <a:solidFill>
                  <a:srgbClr val="0070C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Feature Scaling &amp; Feature Transformation</a:t>
            </a:r>
            <a:endParaRPr sz="2200" dirty="0">
              <a:solidFill>
                <a:srgbClr val="0070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Google Shape;280;p34">
            <a:extLst>
              <a:ext uri="{FF2B5EF4-FFF2-40B4-BE49-F238E27FC236}">
                <a16:creationId xmlns:a16="http://schemas.microsoft.com/office/drawing/2014/main" id="{0BE19ADF-4ABB-E7B6-000D-2DE81A66A693}"/>
              </a:ext>
            </a:extLst>
          </p:cNvPr>
          <p:cNvSpPr txBox="1">
            <a:spLocks/>
          </p:cNvSpPr>
          <p:nvPr/>
        </p:nvSpPr>
        <p:spPr>
          <a:xfrm>
            <a:off x="0" y="492771"/>
            <a:ext cx="9144000" cy="46507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Train-Test Split:</a:t>
            </a:r>
          </a:p>
          <a:p>
            <a:pPr marL="457200" indent="-28575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Performed train-test split by creating subsets of the resampled data. </a:t>
            </a:r>
          </a:p>
          <a:p>
            <a:pPr marL="457200" indent="-28575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The data was divided </a:t>
            </a: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class-wise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into a </a:t>
            </a: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fixed split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of </a:t>
            </a: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70%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for </a:t>
            </a: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training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and </a:t>
            </a: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30%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for </a:t>
            </a: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validation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marL="457200" indent="-28575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There was </a:t>
            </a: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 random splitting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to ensure consistency among different groups.</a:t>
            </a:r>
          </a:p>
          <a:p>
            <a:pPr marL="457200" indent="-285750">
              <a:spcBef>
                <a:spcPts val="1200"/>
              </a:spcBef>
              <a:buFont typeface="Courier New" panose="02070309020205020404" pitchFamily="49" charset="0"/>
              <a:buChar char="o"/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Feature Scaling:</a:t>
            </a:r>
          </a:p>
          <a:p>
            <a:pPr marL="460375" indent="-28575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The extracted features from the </a:t>
            </a: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deep learning models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are </a:t>
            </a: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normalized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using </a:t>
            </a: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standardization techniques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for both training and test data. To ensure </a:t>
            </a: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similar feature distribution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, this technique transforms the features to have a </a:t>
            </a: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of </a:t>
            </a: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and a </a:t>
            </a: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standard deviation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of </a:t>
            </a: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1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marL="174625">
              <a:spcBef>
                <a:spcPts val="1200"/>
              </a:spcBef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460375" indent="-285750">
              <a:spcBef>
                <a:spcPts val="1200"/>
              </a:spcBef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Feature Selection: </a:t>
            </a:r>
          </a:p>
          <a:p>
            <a:pPr marL="460375" indent="-28575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Principal Component Analysis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(PCA) is applied to </a:t>
            </a: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reduce dimensionality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by selecting the top </a:t>
            </a: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50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and </a:t>
            </a: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70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components. This is done to </a:t>
            </a: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reduce noise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and </a:t>
            </a: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multicollinearity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en-US" sz="1800" dirty="0">
              <a:solidFill>
                <a:srgbClr val="0070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4625">
              <a:spcBef>
                <a:spcPts val="1200"/>
              </a:spcBef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3463AD-3094-3685-CABE-05C4DC6E4747}"/>
              </a:ext>
            </a:extLst>
          </p:cNvPr>
          <p:cNvSpPr txBox="1"/>
          <p:nvPr/>
        </p:nvSpPr>
        <p:spPr>
          <a:xfrm>
            <a:off x="8307710" y="4670304"/>
            <a:ext cx="7147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NimbusRomNo9L-Regu"/>
              </a:rPr>
              <a:t>4</a:t>
            </a:r>
            <a:endParaRPr lang="en-US" sz="18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7597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50"/>
          <p:cNvSpPr txBox="1">
            <a:spLocks noGrp="1"/>
          </p:cNvSpPr>
          <p:nvPr>
            <p:ph type="title"/>
          </p:nvPr>
        </p:nvSpPr>
        <p:spPr>
          <a:xfrm>
            <a:off x="149330" y="170142"/>
            <a:ext cx="6699705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dirty="0">
                <a:solidFill>
                  <a:srgbClr val="0070C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Deep Learning (Model Training)</a:t>
            </a:r>
            <a:endParaRPr dirty="0">
              <a:solidFill>
                <a:srgbClr val="0070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Google Shape;280;p34">
            <a:extLst>
              <a:ext uri="{FF2B5EF4-FFF2-40B4-BE49-F238E27FC236}">
                <a16:creationId xmlns:a16="http://schemas.microsoft.com/office/drawing/2014/main" id="{0BE19ADF-4ABB-E7B6-000D-2DE81A66A693}"/>
              </a:ext>
            </a:extLst>
          </p:cNvPr>
          <p:cNvSpPr txBox="1">
            <a:spLocks/>
          </p:cNvSpPr>
          <p:nvPr/>
        </p:nvSpPr>
        <p:spPr>
          <a:xfrm>
            <a:off x="149330" y="580682"/>
            <a:ext cx="8845340" cy="43926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1200"/>
              </a:spcBef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3463AD-3094-3685-CABE-05C4DC6E4747}"/>
              </a:ext>
            </a:extLst>
          </p:cNvPr>
          <p:cNvSpPr txBox="1"/>
          <p:nvPr/>
        </p:nvSpPr>
        <p:spPr>
          <a:xfrm>
            <a:off x="8307710" y="4670304"/>
            <a:ext cx="7147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NimbusRomNo9L-Regu"/>
              </a:rPr>
              <a:t>5</a:t>
            </a:r>
            <a:endParaRPr lang="en-US" sz="1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" name="Google Shape;280;p34">
            <a:extLst>
              <a:ext uri="{FF2B5EF4-FFF2-40B4-BE49-F238E27FC236}">
                <a16:creationId xmlns:a16="http://schemas.microsoft.com/office/drawing/2014/main" id="{0B7C890F-BFDC-D140-B0A3-9D474CA82ECF}"/>
              </a:ext>
            </a:extLst>
          </p:cNvPr>
          <p:cNvSpPr txBox="1">
            <a:spLocks/>
          </p:cNvSpPr>
          <p:nvPr/>
        </p:nvSpPr>
        <p:spPr>
          <a:xfrm>
            <a:off x="121542" y="638142"/>
            <a:ext cx="4182732" cy="44441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DenseNet</a:t>
            </a:r>
          </a:p>
          <a:p>
            <a:pPr marL="171450" indent="-171450" algn="just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14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DenseNet stands out for its densely connected layers, promoting feature reuse and flow of information between layers. </a:t>
            </a:r>
          </a:p>
          <a:p>
            <a:pPr>
              <a:spcBef>
                <a:spcPts val="1200"/>
              </a:spcBef>
            </a:pPr>
            <a:endParaRPr lang="en-US" dirty="0">
              <a:solidFill>
                <a:srgbClr val="0070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VGG16:</a:t>
            </a:r>
          </a:p>
          <a:p>
            <a:pPr marL="285750" indent="-285750" algn="just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Its deep architecture aids in capturing hierarchical features, contributing to accurate classification.</a:t>
            </a:r>
            <a:endParaRPr lang="en-GB" sz="1200" dirty="0">
              <a:effectLst/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  <a:p>
            <a:pPr algn="just">
              <a:spcBef>
                <a:spcPts val="1200"/>
              </a:spcBef>
            </a:pPr>
            <a:endParaRPr lang="en-GB" sz="1200" dirty="0"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q"/>
            </a:pPr>
            <a:r>
              <a:rPr lang="en-US" sz="1300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ResNet:</a:t>
            </a:r>
          </a:p>
          <a:p>
            <a:pPr marL="285750" indent="-285750" algn="just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1300" dirty="0"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E</a:t>
            </a:r>
            <a:r>
              <a:rPr lang="en-US" sz="13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xcels in mitigating the vanishing gradient problem. Its residual connections allow for the training of very deep networks, making it a robust choice for skin lesion feature extraction.</a:t>
            </a:r>
            <a:endParaRPr lang="en-GB" sz="1300" dirty="0">
              <a:effectLst/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</p:txBody>
      </p:sp>
      <p:sp>
        <p:nvSpPr>
          <p:cNvPr id="6" name="Google Shape;280;p34">
            <a:extLst>
              <a:ext uri="{FF2B5EF4-FFF2-40B4-BE49-F238E27FC236}">
                <a16:creationId xmlns:a16="http://schemas.microsoft.com/office/drawing/2014/main" id="{CCF63462-9E72-E538-451A-32CCBFF938B6}"/>
              </a:ext>
            </a:extLst>
          </p:cNvPr>
          <p:cNvSpPr txBox="1">
            <a:spLocks/>
          </p:cNvSpPr>
          <p:nvPr/>
        </p:nvSpPr>
        <p:spPr>
          <a:xfrm>
            <a:off x="4332062" y="638142"/>
            <a:ext cx="4182731" cy="1854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q"/>
            </a:pPr>
            <a:r>
              <a:rPr lang="en-US" sz="1800" b="1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Convolutional Neural Network Architecture: </a:t>
            </a:r>
            <a:endParaRPr lang="en-GB" sz="1800" b="1" dirty="0">
              <a:solidFill>
                <a:srgbClr val="0070C0"/>
              </a:solidFill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  <a:p>
            <a:pPr marL="285750" indent="-285750" algn="just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GB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This is designed to </a:t>
            </a:r>
            <a:r>
              <a:rPr lang="en-GB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automatically learn</a:t>
            </a:r>
            <a:r>
              <a:rPr lang="en-GB" dirty="0">
                <a:solidFill>
                  <a:srgbClr val="0070C0"/>
                </a:solidFill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 </a:t>
            </a:r>
            <a:r>
              <a:rPr lang="en-GB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and</a:t>
            </a:r>
            <a:r>
              <a:rPr lang="en-GB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 extract</a:t>
            </a:r>
            <a:r>
              <a:rPr lang="en-GB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 </a:t>
            </a:r>
            <a:r>
              <a:rPr lang="en-GB" dirty="0">
                <a:solidFill>
                  <a:srgbClr val="0070C0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skin lesion features </a:t>
            </a:r>
            <a:r>
              <a:rPr lang="en-GB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for classification task.</a:t>
            </a:r>
            <a:endParaRPr lang="en-US" sz="1800" dirty="0">
              <a:latin typeface="NimbusRomNo9L-Regu"/>
              <a:cs typeface="Poppins" panose="000005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q"/>
            </a:pPr>
            <a:endParaRPr lang="en-US" dirty="0">
              <a:solidFill>
                <a:srgbClr val="0070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just">
              <a:spcBef>
                <a:spcPts val="1200"/>
              </a:spcBef>
            </a:pPr>
            <a:endParaRPr lang="en-US" sz="1200" dirty="0"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</p:txBody>
      </p:sp>
      <p:pic>
        <p:nvPicPr>
          <p:cNvPr id="4" name="Picture 3" descr="A graph of different colored cubes&#10;&#10;Description automatically generated">
            <a:extLst>
              <a:ext uri="{FF2B5EF4-FFF2-40B4-BE49-F238E27FC236}">
                <a16:creationId xmlns:a16="http://schemas.microsoft.com/office/drawing/2014/main" id="{2654A89C-8FDF-DC8E-DB62-D2E9FB8678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591" y="2434728"/>
            <a:ext cx="4407761" cy="2235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715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50"/>
          <p:cNvSpPr txBox="1">
            <a:spLocks noGrp="1"/>
          </p:cNvSpPr>
          <p:nvPr>
            <p:ph type="title"/>
          </p:nvPr>
        </p:nvSpPr>
        <p:spPr>
          <a:xfrm>
            <a:off x="149330" y="170142"/>
            <a:ext cx="6699705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dirty="0">
                <a:solidFill>
                  <a:srgbClr val="0070C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Machine Learning (Model Training)</a:t>
            </a:r>
            <a:endParaRPr dirty="0">
              <a:solidFill>
                <a:srgbClr val="0070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Google Shape;280;p34">
            <a:extLst>
              <a:ext uri="{FF2B5EF4-FFF2-40B4-BE49-F238E27FC236}">
                <a16:creationId xmlns:a16="http://schemas.microsoft.com/office/drawing/2014/main" id="{0BE19ADF-4ABB-E7B6-000D-2DE81A66A693}"/>
              </a:ext>
            </a:extLst>
          </p:cNvPr>
          <p:cNvSpPr txBox="1">
            <a:spLocks/>
          </p:cNvSpPr>
          <p:nvPr/>
        </p:nvSpPr>
        <p:spPr>
          <a:xfrm>
            <a:off x="149330" y="580682"/>
            <a:ext cx="8845340" cy="43926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Machine Learning Models: </a:t>
            </a:r>
            <a:endParaRPr lang="en-GB" sz="1800" dirty="0">
              <a:solidFill>
                <a:srgbClr val="0070C0"/>
              </a:solidFill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1200" dirty="0">
                <a:latin typeface="Poppins" panose="00000500000000000000" pitchFamily="2" charset="0"/>
                <a:cs typeface="Poppins" panose="00000500000000000000" pitchFamily="2" charset="0"/>
              </a:rPr>
              <a:t>A subfield of AI which involves developing models to analyze massive datasets and extract meaning patterns and insights for automatically making predictions.</a:t>
            </a:r>
          </a:p>
          <a:p>
            <a:pPr>
              <a:spcBef>
                <a:spcPts val="1200"/>
              </a:spcBef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3463AD-3094-3685-CABE-05C4DC6E4747}"/>
              </a:ext>
            </a:extLst>
          </p:cNvPr>
          <p:cNvSpPr txBox="1"/>
          <p:nvPr/>
        </p:nvSpPr>
        <p:spPr>
          <a:xfrm>
            <a:off x="8307710" y="4670304"/>
            <a:ext cx="7147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NimbusRomNo9L-Regu"/>
              </a:rPr>
              <a:t>6</a:t>
            </a:r>
            <a:endParaRPr lang="en-US" sz="1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" name="Google Shape;280;p34">
            <a:extLst>
              <a:ext uri="{FF2B5EF4-FFF2-40B4-BE49-F238E27FC236}">
                <a16:creationId xmlns:a16="http://schemas.microsoft.com/office/drawing/2014/main" id="{0B7C890F-BFDC-D140-B0A3-9D474CA82ECF}"/>
              </a:ext>
            </a:extLst>
          </p:cNvPr>
          <p:cNvSpPr txBox="1">
            <a:spLocks/>
          </p:cNvSpPr>
          <p:nvPr/>
        </p:nvSpPr>
        <p:spPr>
          <a:xfrm>
            <a:off x="149330" y="1877148"/>
            <a:ext cx="4182732" cy="31624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Random Forest (Ensemble model):</a:t>
            </a:r>
          </a:p>
          <a:p>
            <a:pPr marL="285750" indent="-285750" algn="just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This model leverages decision trees to provide robust predictions.</a:t>
            </a:r>
            <a:r>
              <a:rPr lang="en-GB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 </a:t>
            </a:r>
          </a:p>
          <a:p>
            <a:pPr algn="just">
              <a:spcBef>
                <a:spcPts val="1200"/>
              </a:spcBef>
            </a:pPr>
            <a:endParaRPr lang="en-GB" sz="1200" dirty="0"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q"/>
            </a:pPr>
            <a:r>
              <a:rPr lang="en-US" sz="1300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Support Vector Machine ():</a:t>
            </a:r>
          </a:p>
          <a:p>
            <a:pPr marL="285750" indent="-285750" algn="just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13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SVM excels in finding optimal hyperplanes to separate different classes effectively.</a:t>
            </a:r>
            <a:endParaRPr lang="en-GB" sz="1300" dirty="0">
              <a:effectLst/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</p:txBody>
      </p:sp>
      <p:sp>
        <p:nvSpPr>
          <p:cNvPr id="6" name="Google Shape;280;p34">
            <a:extLst>
              <a:ext uri="{FF2B5EF4-FFF2-40B4-BE49-F238E27FC236}">
                <a16:creationId xmlns:a16="http://schemas.microsoft.com/office/drawing/2014/main" id="{CCF63462-9E72-E538-451A-32CCBFF938B6}"/>
              </a:ext>
            </a:extLst>
          </p:cNvPr>
          <p:cNvSpPr txBox="1">
            <a:spLocks/>
          </p:cNvSpPr>
          <p:nvPr/>
        </p:nvSpPr>
        <p:spPr>
          <a:xfrm>
            <a:off x="4482353" y="1877148"/>
            <a:ext cx="4182731" cy="31624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K-NN (Non-Parametric model):</a:t>
            </a:r>
          </a:p>
          <a:p>
            <a:pPr marL="171450" indent="-171450" algn="just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12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K-NN relies on proximity to neighbors for classifying skin lesion images.</a:t>
            </a:r>
          </a:p>
          <a:p>
            <a:pPr algn="just">
              <a:spcBef>
                <a:spcPts val="1200"/>
              </a:spcBef>
            </a:pPr>
            <a:endParaRPr lang="en-US" sz="1200" dirty="0"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q"/>
            </a:pPr>
            <a:r>
              <a:rPr lang="en-US" sz="1300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Logistic Regression ():</a:t>
            </a:r>
          </a:p>
          <a:p>
            <a:pPr marL="171450" indent="-171450" algn="just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1300" dirty="0"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It models the probability of a skin lesion feature belonging to a particular class.</a:t>
            </a:r>
            <a:endParaRPr lang="en-GB" sz="1300" dirty="0">
              <a:effectLst/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  <a:p>
            <a:pPr algn="just">
              <a:spcBef>
                <a:spcPts val="1200"/>
              </a:spcBef>
            </a:pPr>
            <a:endParaRPr lang="en-GB" sz="1200" dirty="0">
              <a:effectLst/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6911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50"/>
          <p:cNvSpPr txBox="1">
            <a:spLocks noGrp="1"/>
          </p:cNvSpPr>
          <p:nvPr>
            <p:ph type="title"/>
          </p:nvPr>
        </p:nvSpPr>
        <p:spPr>
          <a:xfrm>
            <a:off x="149331" y="222095"/>
            <a:ext cx="7694788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dirty="0">
                <a:solidFill>
                  <a:srgbClr val="0070C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PERFORMANCE EVALUATION (BMA &amp; ACCURACY)</a:t>
            </a:r>
            <a:endParaRPr sz="2400" dirty="0">
              <a:solidFill>
                <a:srgbClr val="0070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3463AD-3094-3685-CABE-05C4DC6E4747}"/>
              </a:ext>
            </a:extLst>
          </p:cNvPr>
          <p:cNvSpPr txBox="1"/>
          <p:nvPr/>
        </p:nvSpPr>
        <p:spPr>
          <a:xfrm>
            <a:off x="8279922" y="4670304"/>
            <a:ext cx="7147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NimbusRomNo9L-Regu"/>
              </a:rPr>
              <a:t>7</a:t>
            </a:r>
            <a:endParaRPr lang="en-US" sz="1800" dirty="0">
              <a:solidFill>
                <a:schemeClr val="bg2">
                  <a:lumMod val="75000"/>
                </a:schemeClr>
              </a:solidFill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839BB5B8-8FE9-F41C-2711-9A3793F333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739352"/>
              </p:ext>
            </p:extLst>
          </p:nvPr>
        </p:nvGraphicFramePr>
        <p:xfrm>
          <a:off x="4666826" y="2830377"/>
          <a:ext cx="4087905" cy="2182035"/>
        </p:xfrm>
        <a:graphic>
          <a:graphicData uri="http://schemas.openxmlformats.org/drawingml/2006/table">
            <a:tbl>
              <a:tblPr firstRow="1" bandRow="1">
                <a:tableStyleId>{D35A0DA4-013D-41A7-9210-6B0052F0DA22}</a:tableStyleId>
              </a:tblPr>
              <a:tblGrid>
                <a:gridCol w="1362635">
                  <a:extLst>
                    <a:ext uri="{9D8B030D-6E8A-4147-A177-3AD203B41FA5}">
                      <a16:colId xmlns:a16="http://schemas.microsoft.com/office/drawing/2014/main" val="71184747"/>
                    </a:ext>
                  </a:extLst>
                </a:gridCol>
                <a:gridCol w="1362635">
                  <a:extLst>
                    <a:ext uri="{9D8B030D-6E8A-4147-A177-3AD203B41FA5}">
                      <a16:colId xmlns:a16="http://schemas.microsoft.com/office/drawing/2014/main" val="3450025626"/>
                    </a:ext>
                  </a:extLst>
                </a:gridCol>
                <a:gridCol w="1362635">
                  <a:extLst>
                    <a:ext uri="{9D8B030D-6E8A-4147-A177-3AD203B41FA5}">
                      <a16:colId xmlns:a16="http://schemas.microsoft.com/office/drawing/2014/main" val="939421588"/>
                    </a:ext>
                  </a:extLst>
                </a:gridCol>
              </a:tblGrid>
              <a:tr h="274869">
                <a:tc>
                  <a:txBody>
                    <a:bodyPr/>
                    <a:lstStyle/>
                    <a:p>
                      <a:pPr fontAlgn="b"/>
                      <a:r>
                        <a:rPr lang="en-US" sz="1050" b="1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MODEL (ML)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050" b="1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ACCURACY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050" b="1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BMA (TEST)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843663199"/>
                  </a:ext>
                </a:extLst>
              </a:tr>
              <a:tr h="381763"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Random Forest + DenseNet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FF000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0.847, 0.93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FF000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0.848, 0.921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7535523"/>
                  </a:ext>
                </a:extLst>
              </a:tr>
              <a:tr h="595550"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Random Forest + CNN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0.832, 0.903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0.834, 0.895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6683335"/>
                  </a:ext>
                </a:extLst>
              </a:tr>
              <a:tr h="274869"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Random Forest + VGG16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dirty="0">
                          <a:solidFill>
                            <a:srgbClr val="00206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0.823, 0.903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dirty="0">
                          <a:solidFill>
                            <a:srgbClr val="00206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0.823, 0.895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1411402"/>
                  </a:ext>
                </a:extLst>
              </a:tr>
              <a:tr h="488656"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Random Forest + ResNet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0.84, 0.89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0.840, 0.881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8475609"/>
                  </a:ext>
                </a:extLst>
              </a:tr>
            </a:tbl>
          </a:graphicData>
        </a:graphic>
      </p:graphicFrame>
      <p:graphicFrame>
        <p:nvGraphicFramePr>
          <p:cNvPr id="2" name="Table 6">
            <a:extLst>
              <a:ext uri="{FF2B5EF4-FFF2-40B4-BE49-F238E27FC236}">
                <a16:creationId xmlns:a16="http://schemas.microsoft.com/office/drawing/2014/main" id="{55E1A67A-8558-21B1-5ECF-05DEEEB792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2702986"/>
              </p:ext>
            </p:extLst>
          </p:nvPr>
        </p:nvGraphicFramePr>
        <p:xfrm>
          <a:off x="301015" y="2913542"/>
          <a:ext cx="4087905" cy="2015707"/>
        </p:xfrm>
        <a:graphic>
          <a:graphicData uri="http://schemas.openxmlformats.org/drawingml/2006/table">
            <a:tbl>
              <a:tblPr firstRow="1" bandRow="1">
                <a:tableStyleId>{D35A0DA4-013D-41A7-9210-6B0052F0DA22}</a:tableStyleId>
              </a:tblPr>
              <a:tblGrid>
                <a:gridCol w="1362635">
                  <a:extLst>
                    <a:ext uri="{9D8B030D-6E8A-4147-A177-3AD203B41FA5}">
                      <a16:colId xmlns:a16="http://schemas.microsoft.com/office/drawing/2014/main" val="71184747"/>
                    </a:ext>
                  </a:extLst>
                </a:gridCol>
                <a:gridCol w="1362635">
                  <a:extLst>
                    <a:ext uri="{9D8B030D-6E8A-4147-A177-3AD203B41FA5}">
                      <a16:colId xmlns:a16="http://schemas.microsoft.com/office/drawing/2014/main" val="3450025626"/>
                    </a:ext>
                  </a:extLst>
                </a:gridCol>
                <a:gridCol w="1362635">
                  <a:extLst>
                    <a:ext uri="{9D8B030D-6E8A-4147-A177-3AD203B41FA5}">
                      <a16:colId xmlns:a16="http://schemas.microsoft.com/office/drawing/2014/main" val="939421588"/>
                    </a:ext>
                  </a:extLst>
                </a:gridCol>
              </a:tblGrid>
              <a:tr h="274869">
                <a:tc>
                  <a:txBody>
                    <a:bodyPr/>
                    <a:lstStyle/>
                    <a:p>
                      <a:pPr fontAlgn="b"/>
                      <a:r>
                        <a:rPr lang="en-US" sz="1050" b="1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MODEL (DL)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050" b="1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ACCURACY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050" b="1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BMA (TEST)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843663199"/>
                  </a:ext>
                </a:extLst>
              </a:tr>
              <a:tr h="381763"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DenseNet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FF000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0.797, 0.977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FF000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0.792, 0.975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7535523"/>
                  </a:ext>
                </a:extLst>
              </a:tr>
              <a:tr h="595550"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CNN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0.792, 0.907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0.787, 0.904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6683335"/>
                  </a:ext>
                </a:extLst>
              </a:tr>
              <a:tr h="274869">
                <a:tc>
                  <a:txBody>
                    <a:bodyPr/>
                    <a:lstStyle/>
                    <a:p>
                      <a:pPr fontAlgn="base"/>
                      <a:r>
                        <a:rPr lang="en-US" sz="1050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VGG16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dirty="0">
                          <a:solidFill>
                            <a:srgbClr val="00206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0.797, 0.91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dirty="0">
                          <a:solidFill>
                            <a:srgbClr val="00206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0.793, 0.911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1411402"/>
                  </a:ext>
                </a:extLst>
              </a:tr>
              <a:tr h="488656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050" dirty="0">
                          <a:solidFill>
                            <a:schemeClr val="bg1">
                              <a:lumMod val="10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ResNet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0.627, 0.73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0.640, 0.746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8475609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C1F994A-5D9F-5306-2C38-6E72084884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2886637"/>
              </p:ext>
            </p:extLst>
          </p:nvPr>
        </p:nvGraphicFramePr>
        <p:xfrm>
          <a:off x="301015" y="1201754"/>
          <a:ext cx="8453716" cy="1417320"/>
        </p:xfrm>
        <a:graphic>
          <a:graphicData uri="http://schemas.openxmlformats.org/drawingml/2006/table">
            <a:tbl>
              <a:tblPr firstRow="1" bandRow="1">
                <a:tableStyleId>{D35A0DA4-013D-41A7-9210-6B0052F0DA22}</a:tableStyleId>
              </a:tblPr>
              <a:tblGrid>
                <a:gridCol w="2113429">
                  <a:extLst>
                    <a:ext uri="{9D8B030D-6E8A-4147-A177-3AD203B41FA5}">
                      <a16:colId xmlns:a16="http://schemas.microsoft.com/office/drawing/2014/main" val="2412454191"/>
                    </a:ext>
                  </a:extLst>
                </a:gridCol>
                <a:gridCol w="2113429">
                  <a:extLst>
                    <a:ext uri="{9D8B030D-6E8A-4147-A177-3AD203B41FA5}">
                      <a16:colId xmlns:a16="http://schemas.microsoft.com/office/drawing/2014/main" val="1763209333"/>
                    </a:ext>
                  </a:extLst>
                </a:gridCol>
                <a:gridCol w="2113429">
                  <a:extLst>
                    <a:ext uri="{9D8B030D-6E8A-4147-A177-3AD203B41FA5}">
                      <a16:colId xmlns:a16="http://schemas.microsoft.com/office/drawing/2014/main" val="1297248353"/>
                    </a:ext>
                  </a:extLst>
                </a:gridCol>
                <a:gridCol w="2113429">
                  <a:extLst>
                    <a:ext uri="{9D8B030D-6E8A-4147-A177-3AD203B41FA5}">
                      <a16:colId xmlns:a16="http://schemas.microsoft.com/office/drawing/2014/main" val="1177788198"/>
                    </a:ext>
                  </a:extLst>
                </a:gridCol>
              </a:tblGrid>
              <a:tr h="363454">
                <a:tc>
                  <a:txBody>
                    <a:bodyPr/>
                    <a:lstStyle/>
                    <a:p>
                      <a:pPr fontAlgn="b"/>
                      <a:r>
                        <a:rPr lang="en-US" sz="1050" b="1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MODEL (DL)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050" b="1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5-FOLD CROSS (VALIDATION)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050" b="1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MODEL (ML)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b="1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5-FOLD CROSS (VALIDATION)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674766522"/>
                  </a:ext>
                </a:extLst>
              </a:tr>
              <a:tr h="222111"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DenseNet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FF000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0.870, 0.974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Random Forest + DenseNet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0.829, 0.911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4719800"/>
                  </a:ext>
                </a:extLst>
              </a:tr>
              <a:tr h="222111"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CNN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0.925, 0.917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Random Forest + CNN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0.814, 0.889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3820666"/>
                  </a:ext>
                </a:extLst>
              </a:tr>
              <a:tr h="222111">
                <a:tc>
                  <a:txBody>
                    <a:bodyPr/>
                    <a:lstStyle/>
                    <a:p>
                      <a:pPr fontAlgn="base"/>
                      <a:r>
                        <a:rPr lang="en-US" sz="1050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VGG16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0.892, 0.973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Random Forest + VGG16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0.808, 0.887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3587663"/>
                  </a:ext>
                </a:extLst>
              </a:tr>
              <a:tr h="222111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050" dirty="0">
                          <a:solidFill>
                            <a:schemeClr val="bg1">
                              <a:lumMod val="10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ResNet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0.661, 0.781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Random Forest + ResNet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5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Arial"/>
                        </a:rPr>
                        <a:t>0.813, 0.886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84210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4610146"/>
      </p:ext>
    </p:extLst>
  </p:cSld>
  <p:clrMapOvr>
    <a:masterClrMapping/>
  </p:clrMapOvr>
</p:sld>
</file>

<file path=ppt/theme/theme1.xml><?xml version="1.0" encoding="utf-8"?>
<a:theme xmlns:a="http://schemas.openxmlformats.org/drawingml/2006/main" name=" Brain Cancer by Slidesgo">
  <a:themeElements>
    <a:clrScheme name="Simple Light">
      <a:dk1>
        <a:srgbClr val="434343"/>
      </a:dk1>
      <a:lt1>
        <a:srgbClr val="F3F3F3"/>
      </a:lt1>
      <a:dk2>
        <a:srgbClr val="FF5B5B"/>
      </a:dk2>
      <a:lt2>
        <a:srgbClr val="66666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42472</TotalTime>
  <Words>751</Words>
  <Application>Microsoft Office PowerPoint</Application>
  <PresentationFormat>On-screen Show (16:9)</PresentationFormat>
  <Paragraphs>111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Courier New</vt:lpstr>
      <vt:lpstr>Arial</vt:lpstr>
      <vt:lpstr>Cabin</vt:lpstr>
      <vt:lpstr>NimbusRomNo9L-Regu</vt:lpstr>
      <vt:lpstr>Poppins</vt:lpstr>
      <vt:lpstr>Wingdings</vt:lpstr>
      <vt:lpstr>Spartan</vt:lpstr>
      <vt:lpstr> Brain Cancer by Slidesgo</vt:lpstr>
      <vt:lpstr>  Two-Step Hierarchical Binary Classification of Skin Lesion: A Comparison among Machine and Deep-Transfer Learning Techniques</vt:lpstr>
      <vt:lpstr>ABSTRACT</vt:lpstr>
      <vt:lpstr>Exploratory Data Analysis (EDA) &amp; Preprocessing</vt:lpstr>
      <vt:lpstr>Train-Test Split, Feature Scaling &amp; Feature Transformation</vt:lpstr>
      <vt:lpstr>Deep Learning (Model Training)</vt:lpstr>
      <vt:lpstr>Machine Learning (Model Training)</vt:lpstr>
      <vt:lpstr>PERFORMANCE EVALUATION (BMA &amp; ACCURACY)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Brain Lesions Segmentation  A Review on ML VS. DL</dc:title>
  <dc:creator>Husam Nujaim</dc:creator>
  <cp:lastModifiedBy>Daniel Anyimadu Tweneboah</cp:lastModifiedBy>
  <cp:revision>170</cp:revision>
  <dcterms:modified xsi:type="dcterms:W3CDTF">2023-09-25T20:07:16Z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2023-07-11T18:48:22Z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3cb9f188-dd0a-4ac3-922c-b38eb89d7b2f</vt:lpwstr>
  </property>
  <property fmtid="{D5CDD505-2E9C-101B-9397-08002B2CF9AE}" pid="7" name="MSIP_Label_defa4170-0d19-0005-0004-bc88714345d2_ActionId">
    <vt:lpwstr>77332a88-3170-40c3-8b7f-4829568e7bd4</vt:lpwstr>
  </property>
  <property fmtid="{D5CDD505-2E9C-101B-9397-08002B2CF9AE}" pid="8" name="MSIP_Label_defa4170-0d19-0005-0004-bc88714345d2_ContentBits">
    <vt:lpwstr>0</vt:lpwstr>
  </property>
</Properties>
</file>

<file path=docProps/thumbnail.jpeg>
</file>